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71" r:id="rId5"/>
    <p:sldId id="327" r:id="rId6"/>
    <p:sldId id="331" r:id="rId7"/>
    <p:sldId id="332" r:id="rId8"/>
    <p:sldId id="333" r:id="rId9"/>
    <p:sldId id="330" r:id="rId10"/>
    <p:sldId id="328" r:id="rId11"/>
    <p:sldId id="329" r:id="rId12"/>
    <p:sldId id="335" r:id="rId13"/>
    <p:sldId id="33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7D2A"/>
    <a:srgbClr val="416680"/>
    <a:srgbClr val="0000CC"/>
    <a:srgbClr val="0000FF"/>
    <a:srgbClr val="2085C5"/>
    <a:srgbClr val="437BF7"/>
    <a:srgbClr val="6666FF"/>
    <a:srgbClr val="4F758B"/>
    <a:srgbClr val="4F7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300" autoAdjust="0"/>
  </p:normalViewPr>
  <p:slideViewPr>
    <p:cSldViewPr snapToGrid="0">
      <p:cViewPr varScale="1">
        <p:scale>
          <a:sx n="53" d="100"/>
          <a:sy n="53" d="100"/>
        </p:scale>
        <p:origin x="1080"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4548"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ustomXml" Target="../customXml/item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nes, Jonathan" userId="S::jonathan.barnes@tetratech.com::a542db4a-ebec-4338-bb50-fb94a79103e5" providerId="AD" clId="Web-{6C4F33CD-3489-58B8-956A-EE2F4AFB53C0}"/>
    <pc:docChg chg="modSld">
      <pc:chgData name="Barnes, Jonathan" userId="S::jonathan.barnes@tetratech.com::a542db4a-ebec-4338-bb50-fb94a79103e5" providerId="AD" clId="Web-{6C4F33CD-3489-58B8-956A-EE2F4AFB53C0}" dt="2020-10-20T10:07:03.282" v="22"/>
      <pc:docMkLst>
        <pc:docMk/>
      </pc:docMkLst>
      <pc:sldChg chg="modNotes">
        <pc:chgData name="Barnes, Jonathan" userId="S::jonathan.barnes@tetratech.com::a542db4a-ebec-4338-bb50-fb94a79103e5" providerId="AD" clId="Web-{6C4F33CD-3489-58B8-956A-EE2F4AFB53C0}" dt="2020-10-20T10:07:03.282" v="22"/>
        <pc:sldMkLst>
          <pc:docMk/>
          <pc:sldMk cId="351193737" sldId="33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020157-B6C9-45A0-8F99-FE083297F4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F4F30E3-C25F-400A-BE97-B90386A1C7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10012E-1454-451D-AA2D-FC6CD954F182}" type="datetimeFigureOut">
              <a:rPr lang="en-GB" smtClean="0"/>
              <a:t>29/10/2020</a:t>
            </a:fld>
            <a:endParaRPr lang="en-GB"/>
          </a:p>
        </p:txBody>
      </p:sp>
      <p:sp>
        <p:nvSpPr>
          <p:cNvPr id="4" name="Footer Placeholder 3">
            <a:extLst>
              <a:ext uri="{FF2B5EF4-FFF2-40B4-BE49-F238E27FC236}">
                <a16:creationId xmlns:a16="http://schemas.microsoft.com/office/drawing/2014/main" id="{264705B2-DDDF-4B72-A6F9-EED43C60E1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42609B-B9E4-45B2-A752-962299BD2D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BF0E46-82B2-4F9B-A300-9D728ABD2BD6}" type="slidenum">
              <a:rPr lang="en-GB" smtClean="0"/>
              <a:t>‹#›</a:t>
            </a:fld>
            <a:endParaRPr lang="en-GB"/>
          </a:p>
        </p:txBody>
      </p:sp>
    </p:spTree>
    <p:extLst>
      <p:ext uri="{BB962C8B-B14F-4D97-AF65-F5344CB8AC3E}">
        <p14:creationId xmlns:p14="http://schemas.microsoft.com/office/powerpoint/2010/main" val="3605854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3A290C-4EAB-FE44-81E8-D2C8F79BB309}"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E3FBE-8300-3F44-ACBD-8596E337ED92}" type="slidenum">
              <a:rPr lang="en-US" smtClean="0"/>
              <a:t>‹#›</a:t>
            </a:fld>
            <a:endParaRPr lang="en-US"/>
          </a:p>
        </p:txBody>
      </p:sp>
    </p:spTree>
    <p:extLst>
      <p:ext uri="{BB962C8B-B14F-4D97-AF65-F5344CB8AC3E}">
        <p14:creationId xmlns:p14="http://schemas.microsoft.com/office/powerpoint/2010/main" val="1365201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a few slides which explain the process.</a:t>
            </a:r>
          </a:p>
        </p:txBody>
      </p:sp>
      <p:sp>
        <p:nvSpPr>
          <p:cNvPr id="4" name="Slide Number Placeholder 3"/>
          <p:cNvSpPr>
            <a:spLocks noGrp="1"/>
          </p:cNvSpPr>
          <p:nvPr>
            <p:ph type="sldNum" sz="quarter" idx="5"/>
          </p:nvPr>
        </p:nvSpPr>
        <p:spPr/>
        <p:txBody>
          <a:bodyPr/>
          <a:lstStyle/>
          <a:p>
            <a:fld id="{74FE3FBE-8300-3F44-ACBD-8596E337ED92}" type="slidenum">
              <a:rPr lang="en-US" smtClean="0"/>
              <a:t>1</a:t>
            </a:fld>
            <a:endParaRPr lang="en-US"/>
          </a:p>
        </p:txBody>
      </p:sp>
    </p:spTree>
    <p:extLst>
      <p:ext uri="{BB962C8B-B14F-4D97-AF65-F5344CB8AC3E}">
        <p14:creationId xmlns:p14="http://schemas.microsoft.com/office/powerpoint/2010/main" val="4115233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Below the Key experts are the cross cutting teams including institutional, environmental, social, M&amp;E etc.</a:t>
            </a:r>
          </a:p>
          <a:p>
            <a:r>
              <a:rPr lang="en-GB" dirty="0"/>
              <a:t>The project resourcing will be demand driven, using our technical expert pool for long term and short term assignments in the various countries as the </a:t>
            </a:r>
            <a:r>
              <a:rPr lang="en-GB"/>
              <a:t>project develops.</a:t>
            </a:r>
            <a:endParaRPr lang="en-GB" dirty="0"/>
          </a:p>
        </p:txBody>
      </p:sp>
      <p:sp>
        <p:nvSpPr>
          <p:cNvPr id="4" name="Slide Number Placeholder 3"/>
          <p:cNvSpPr>
            <a:spLocks noGrp="1"/>
          </p:cNvSpPr>
          <p:nvPr>
            <p:ph type="sldNum" sz="quarter" idx="5"/>
          </p:nvPr>
        </p:nvSpPr>
        <p:spPr/>
        <p:txBody>
          <a:bodyPr/>
          <a:lstStyle/>
          <a:p>
            <a:fld id="{74FE3FBE-8300-3F44-ACBD-8596E337ED92}" type="slidenum">
              <a:rPr lang="en-US" smtClean="0"/>
              <a:t>10</a:t>
            </a:fld>
            <a:endParaRPr lang="en-US"/>
          </a:p>
        </p:txBody>
      </p:sp>
    </p:spTree>
    <p:extLst>
      <p:ext uri="{BB962C8B-B14F-4D97-AF65-F5344CB8AC3E}">
        <p14:creationId xmlns:p14="http://schemas.microsoft.com/office/powerpoint/2010/main" val="4148899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diagram shows the amount of Mis-managed Plastic Waste (MPW) generated in Sub Saharan Africa.  The grey shades shows the waste of the countries and the estimated plastic debris from the rivers to the oceans is shown in blue circles.  The coastline from Senegal to Angola is the largest source of debris.  WB 2016 report 170 Million tonnes of waste was produced in Sub Saharan Africa in 2016</a:t>
            </a:r>
            <a:endParaRPr lang="en-US" dirty="0"/>
          </a:p>
        </p:txBody>
      </p:sp>
      <p:sp>
        <p:nvSpPr>
          <p:cNvPr id="4" name="Slide Number Placeholder 3"/>
          <p:cNvSpPr>
            <a:spLocks noGrp="1"/>
          </p:cNvSpPr>
          <p:nvPr>
            <p:ph type="sldNum" sz="quarter" idx="5"/>
          </p:nvPr>
        </p:nvSpPr>
        <p:spPr/>
        <p:txBody>
          <a:bodyPr/>
          <a:lstStyle/>
          <a:p>
            <a:fld id="{74FE3FBE-8300-3F44-ACBD-8596E337ED92}" type="slidenum">
              <a:rPr lang="en-US" smtClean="0"/>
              <a:t>2</a:t>
            </a:fld>
            <a:endParaRPr lang="en-US"/>
          </a:p>
        </p:txBody>
      </p:sp>
    </p:spTree>
    <p:extLst>
      <p:ext uri="{BB962C8B-B14F-4D97-AF65-F5344CB8AC3E}">
        <p14:creationId xmlns:p14="http://schemas.microsoft.com/office/powerpoint/2010/main" val="3315252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table shows the largest coastal cities in Sub Saharan Africa.  From the coast towns in Mauritania to Angola, Luanda which includes the entire gulf of Guinea 18 of the 30 </a:t>
            </a:r>
            <a:r>
              <a:rPr lang="en-GB"/>
              <a:t>large coastal </a:t>
            </a:r>
            <a:r>
              <a:rPr lang="en-GB" dirty="0"/>
              <a:t>sites are concentrated there, with an urban population of 38 million.</a:t>
            </a:r>
            <a:endParaRPr lang="en-US" dirty="0"/>
          </a:p>
        </p:txBody>
      </p:sp>
      <p:sp>
        <p:nvSpPr>
          <p:cNvPr id="4" name="Slide Number Placeholder 3"/>
          <p:cNvSpPr>
            <a:spLocks noGrp="1"/>
          </p:cNvSpPr>
          <p:nvPr>
            <p:ph type="sldNum" sz="quarter" idx="5"/>
          </p:nvPr>
        </p:nvSpPr>
        <p:spPr/>
        <p:txBody>
          <a:bodyPr/>
          <a:lstStyle/>
          <a:p>
            <a:fld id="{74FE3FBE-8300-3F44-ACBD-8596E337ED92}" type="slidenum">
              <a:rPr lang="en-US" smtClean="0"/>
              <a:t>3</a:t>
            </a:fld>
            <a:endParaRPr lang="en-US"/>
          </a:p>
        </p:txBody>
      </p:sp>
    </p:spTree>
    <p:extLst>
      <p:ext uri="{BB962C8B-B14F-4D97-AF65-F5344CB8AC3E}">
        <p14:creationId xmlns:p14="http://schemas.microsoft.com/office/powerpoint/2010/main" val="264384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diagram shows what is done with the waste, which is almost nothing with nearly 70% is openly dumped </a:t>
            </a:r>
            <a:endParaRPr lang="en-US" dirty="0"/>
          </a:p>
        </p:txBody>
      </p:sp>
      <p:sp>
        <p:nvSpPr>
          <p:cNvPr id="4" name="Slide Number Placeholder 3"/>
          <p:cNvSpPr>
            <a:spLocks noGrp="1"/>
          </p:cNvSpPr>
          <p:nvPr>
            <p:ph type="sldNum" sz="quarter" idx="5"/>
          </p:nvPr>
        </p:nvSpPr>
        <p:spPr/>
        <p:txBody>
          <a:bodyPr/>
          <a:lstStyle/>
          <a:p>
            <a:fld id="{74FE3FBE-8300-3F44-ACBD-8596E337ED92}" type="slidenum">
              <a:rPr lang="en-US" smtClean="0"/>
              <a:t>4</a:t>
            </a:fld>
            <a:endParaRPr lang="en-US"/>
          </a:p>
        </p:txBody>
      </p:sp>
    </p:spTree>
    <p:extLst>
      <p:ext uri="{BB962C8B-B14F-4D97-AF65-F5344CB8AC3E}">
        <p14:creationId xmlns:p14="http://schemas.microsoft.com/office/powerpoint/2010/main" val="3203342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Clean Oceans Project Identification Project (COPIP) has been developed as shown above, with a focus on providing infrastructure and solid waste management as the priority but includes wastewater and storm water management.</a:t>
            </a:r>
            <a:endParaRPr lang="en-US" dirty="0"/>
          </a:p>
        </p:txBody>
      </p:sp>
      <p:sp>
        <p:nvSpPr>
          <p:cNvPr id="4" name="Slide Number Placeholder 3"/>
          <p:cNvSpPr>
            <a:spLocks noGrp="1"/>
          </p:cNvSpPr>
          <p:nvPr>
            <p:ph type="sldNum" sz="quarter" idx="5"/>
          </p:nvPr>
        </p:nvSpPr>
        <p:spPr/>
        <p:txBody>
          <a:bodyPr/>
          <a:lstStyle/>
          <a:p>
            <a:fld id="{74FE3FBE-8300-3F44-ACBD-8596E337ED92}" type="slidenum">
              <a:rPr lang="en-US" smtClean="0"/>
              <a:t>5</a:t>
            </a:fld>
            <a:endParaRPr lang="en-US"/>
          </a:p>
        </p:txBody>
      </p:sp>
    </p:spTree>
    <p:extLst>
      <p:ext uri="{BB962C8B-B14F-4D97-AF65-F5344CB8AC3E}">
        <p14:creationId xmlns:p14="http://schemas.microsoft.com/office/powerpoint/2010/main" val="1267862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Showing the interrelationship with the cross-cutting activities.  Comms, monitoring and lesson learning.  Important to flag the lesson learning and knowledge sharing</a:t>
            </a:r>
            <a:endParaRPr lang="en-US" dirty="0"/>
          </a:p>
        </p:txBody>
      </p:sp>
      <p:sp>
        <p:nvSpPr>
          <p:cNvPr id="4" name="Slide Number Placeholder 3"/>
          <p:cNvSpPr>
            <a:spLocks noGrp="1"/>
          </p:cNvSpPr>
          <p:nvPr>
            <p:ph type="sldNum" sz="quarter" idx="5"/>
          </p:nvPr>
        </p:nvSpPr>
        <p:spPr/>
        <p:txBody>
          <a:bodyPr/>
          <a:lstStyle/>
          <a:p>
            <a:fld id="{74FE3FBE-8300-3F44-ACBD-8596E337ED92}" type="slidenum">
              <a:rPr lang="en-US" smtClean="0"/>
              <a:t>6</a:t>
            </a:fld>
            <a:endParaRPr lang="en-US"/>
          </a:p>
        </p:txBody>
      </p:sp>
    </p:spTree>
    <p:extLst>
      <p:ext uri="{BB962C8B-B14F-4D97-AF65-F5344CB8AC3E}">
        <p14:creationId xmlns:p14="http://schemas.microsoft.com/office/powerpoint/2010/main" val="390124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Shows the process that we will follow.  Filtering  </a:t>
            </a:r>
          </a:p>
        </p:txBody>
      </p:sp>
      <p:sp>
        <p:nvSpPr>
          <p:cNvPr id="4" name="Slide Number Placeholder 3"/>
          <p:cNvSpPr>
            <a:spLocks noGrp="1"/>
          </p:cNvSpPr>
          <p:nvPr>
            <p:ph type="sldNum" sz="quarter" idx="5"/>
          </p:nvPr>
        </p:nvSpPr>
        <p:spPr/>
        <p:txBody>
          <a:bodyPr/>
          <a:lstStyle/>
          <a:p>
            <a:fld id="{74FE3FBE-8300-3F44-ACBD-8596E337ED92}" type="slidenum">
              <a:rPr lang="en-US" smtClean="0"/>
              <a:t>7</a:t>
            </a:fld>
            <a:endParaRPr lang="en-US"/>
          </a:p>
        </p:txBody>
      </p:sp>
    </p:spTree>
    <p:extLst>
      <p:ext uri="{BB962C8B-B14F-4D97-AF65-F5344CB8AC3E}">
        <p14:creationId xmlns:p14="http://schemas.microsoft.com/office/powerpoint/2010/main" val="3707840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 methodology for accepting the projects.</a:t>
            </a:r>
            <a:endParaRPr lang="en-US" dirty="0"/>
          </a:p>
        </p:txBody>
      </p:sp>
      <p:sp>
        <p:nvSpPr>
          <p:cNvPr id="4" name="Slide Number Placeholder 3"/>
          <p:cNvSpPr>
            <a:spLocks noGrp="1"/>
          </p:cNvSpPr>
          <p:nvPr>
            <p:ph type="sldNum" sz="quarter" idx="5"/>
          </p:nvPr>
        </p:nvSpPr>
        <p:spPr/>
        <p:txBody>
          <a:bodyPr/>
          <a:lstStyle/>
          <a:p>
            <a:fld id="{74FE3FBE-8300-3F44-ACBD-8596E337ED92}" type="slidenum">
              <a:rPr lang="en-US" smtClean="0"/>
              <a:t>8</a:t>
            </a:fld>
            <a:endParaRPr lang="en-US"/>
          </a:p>
        </p:txBody>
      </p:sp>
    </p:spTree>
    <p:extLst>
      <p:ext uri="{BB962C8B-B14F-4D97-AF65-F5344CB8AC3E}">
        <p14:creationId xmlns:p14="http://schemas.microsoft.com/office/powerpoint/2010/main" val="3267508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Tetra Tech and Egis have lengthy and extensive Sub-Saharan African experience in infrastructure services, from preparation to design and delivery, having delivered some 395 projects in the water resources, water supply Solid Waste, Wastewater and Storm Water sectors on the sub-continent in the past, of which 42 are still ongoing.  </a:t>
            </a:r>
            <a:endParaRPr lang="en-GB" dirty="0">
              <a:highlight>
                <a:srgbClr val="FFFF00"/>
              </a:highlight>
            </a:endParaRPr>
          </a:p>
          <a:p>
            <a:endParaRPr lang="en-GB" dirty="0">
              <a:highlight>
                <a:srgbClr val="FFFF00"/>
              </a:highlight>
            </a:endParaRPr>
          </a:p>
          <a:p>
            <a:r>
              <a:rPr lang="en-GB" dirty="0"/>
              <a:t>Tetra Tech’s footprint is primarily in Anglophone Africa, whilst Egis complements this, and adds a strong footprint in Francophone Africa.</a:t>
            </a:r>
          </a:p>
          <a:p>
            <a:endParaRPr lang="en-GB" dirty="0"/>
          </a:p>
        </p:txBody>
      </p:sp>
      <p:sp>
        <p:nvSpPr>
          <p:cNvPr id="4" name="Slide Number Placeholder 3"/>
          <p:cNvSpPr>
            <a:spLocks noGrp="1"/>
          </p:cNvSpPr>
          <p:nvPr>
            <p:ph type="sldNum" sz="quarter" idx="5"/>
          </p:nvPr>
        </p:nvSpPr>
        <p:spPr/>
        <p:txBody>
          <a:bodyPr/>
          <a:lstStyle/>
          <a:p>
            <a:fld id="{74FE3FBE-8300-3F44-ACBD-8596E337ED92}" type="slidenum">
              <a:rPr lang="en-US" smtClean="0"/>
              <a:t>9</a:t>
            </a:fld>
            <a:endParaRPr lang="en-US"/>
          </a:p>
        </p:txBody>
      </p:sp>
    </p:spTree>
    <p:extLst>
      <p:ext uri="{BB962C8B-B14F-4D97-AF65-F5344CB8AC3E}">
        <p14:creationId xmlns:p14="http://schemas.microsoft.com/office/powerpoint/2010/main" val="188874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E31940E-628B-4B49-B7D4-A4A6BFF70C4C}"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B06A71-A310-8242-9DA1-298AA0C94575}" type="slidenum">
              <a:rPr lang="en-US" smtClean="0"/>
              <a:t>‹#›</a:t>
            </a:fld>
            <a:endParaRPr lang="en-US"/>
          </a:p>
        </p:txBody>
      </p:sp>
    </p:spTree>
    <p:extLst>
      <p:ext uri="{BB962C8B-B14F-4D97-AF65-F5344CB8AC3E}">
        <p14:creationId xmlns:p14="http://schemas.microsoft.com/office/powerpoint/2010/main" val="741878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1940E-628B-4B49-B7D4-A4A6BFF70C4C}"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B06A71-A310-8242-9DA1-298AA0C94575}" type="slidenum">
              <a:rPr lang="en-US" smtClean="0"/>
              <a:t>‹#›</a:t>
            </a:fld>
            <a:endParaRPr lang="en-US"/>
          </a:p>
        </p:txBody>
      </p:sp>
    </p:spTree>
    <p:extLst>
      <p:ext uri="{BB962C8B-B14F-4D97-AF65-F5344CB8AC3E}">
        <p14:creationId xmlns:p14="http://schemas.microsoft.com/office/powerpoint/2010/main" val="127408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1940E-628B-4B49-B7D4-A4A6BFF70C4C}"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B06A71-A310-8242-9DA1-298AA0C94575}" type="slidenum">
              <a:rPr lang="en-US" smtClean="0"/>
              <a:t>‹#›</a:t>
            </a:fld>
            <a:endParaRPr lang="en-US"/>
          </a:p>
        </p:txBody>
      </p:sp>
    </p:spTree>
    <p:extLst>
      <p:ext uri="{BB962C8B-B14F-4D97-AF65-F5344CB8AC3E}">
        <p14:creationId xmlns:p14="http://schemas.microsoft.com/office/powerpoint/2010/main" val="753066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1940E-628B-4B49-B7D4-A4A6BFF70C4C}" type="datetimeFigureOut">
              <a:rPr lang="en-US" smtClean="0"/>
              <a:t>10/29/2020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06A71-A310-8242-9DA1-298AA0C94575}" type="slidenum">
              <a:rPr lang="en-US" smtClean="0"/>
              <a:t>‹#›</a:t>
            </a:fld>
            <a:endParaRPr lang="en-US"/>
          </a:p>
        </p:txBody>
      </p:sp>
      <p:sp>
        <p:nvSpPr>
          <p:cNvPr id="8" name="Rectangle 7">
            <a:extLst>
              <a:ext uri="{FF2B5EF4-FFF2-40B4-BE49-F238E27FC236}">
                <a16:creationId xmlns:a16="http://schemas.microsoft.com/office/drawing/2014/main" id="{1520D017-7315-49C5-8D53-2CB7B65EE711}"/>
              </a:ext>
            </a:extLst>
          </p:cNvPr>
          <p:cNvSpPr/>
          <p:nvPr userDrawn="1"/>
        </p:nvSpPr>
        <p:spPr>
          <a:xfrm>
            <a:off x="9274629" y="927463"/>
            <a:ext cx="2390502" cy="2011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4">
            <a:extLst>
              <a:ext uri="{FF2B5EF4-FFF2-40B4-BE49-F238E27FC236}">
                <a16:creationId xmlns:a16="http://schemas.microsoft.com/office/drawing/2014/main" id="{B1EDA6D3-99B4-4781-AC9B-7944223BBB0B}"/>
              </a:ext>
            </a:extLst>
          </p:cNvPr>
          <p:cNvSpPr>
            <a:spLocks noChangeArrowheads="1"/>
          </p:cNvSpPr>
          <p:nvPr userDrawn="1"/>
        </p:nvSpPr>
        <p:spPr bwMode="auto">
          <a:xfrm>
            <a:off x="4560116" y="2285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7" name="Group 6">
            <a:extLst>
              <a:ext uri="{FF2B5EF4-FFF2-40B4-BE49-F238E27FC236}">
                <a16:creationId xmlns:a16="http://schemas.microsoft.com/office/drawing/2014/main" id="{A87D22B7-FAE6-460E-BE1B-ACAE291AB226}"/>
              </a:ext>
            </a:extLst>
          </p:cNvPr>
          <p:cNvGrpSpPr/>
          <p:nvPr userDrawn="1"/>
        </p:nvGrpSpPr>
        <p:grpSpPr>
          <a:xfrm>
            <a:off x="8590653" y="250146"/>
            <a:ext cx="3171190" cy="554990"/>
            <a:chOff x="8493941" y="417194"/>
            <a:chExt cx="3171190" cy="554990"/>
          </a:xfrm>
        </p:grpSpPr>
        <p:pic>
          <p:nvPicPr>
            <p:cNvPr id="15" name="Picture 14">
              <a:extLst>
                <a:ext uri="{FF2B5EF4-FFF2-40B4-BE49-F238E27FC236}">
                  <a16:creationId xmlns:a16="http://schemas.microsoft.com/office/drawing/2014/main" id="{2A8E7463-66DE-404F-964B-7DFDC683D32E}"/>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493941" y="459422"/>
              <a:ext cx="2045335" cy="470535"/>
            </a:xfrm>
            <a:prstGeom prst="rect">
              <a:avLst/>
            </a:prstGeom>
            <a:noFill/>
            <a:ln>
              <a:noFill/>
            </a:ln>
          </p:spPr>
        </p:pic>
        <p:pic>
          <p:nvPicPr>
            <p:cNvPr id="16" name="Picture 15" descr="A picture containing drawing&#10;&#10;Description automatically generated">
              <a:extLst>
                <a:ext uri="{FF2B5EF4-FFF2-40B4-BE49-F238E27FC236}">
                  <a16:creationId xmlns:a16="http://schemas.microsoft.com/office/drawing/2014/main" id="{018FE029-DCDB-4AC6-8ABC-294308DDFE0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665641" y="417194"/>
              <a:ext cx="999490" cy="554990"/>
            </a:xfrm>
            <a:prstGeom prst="rect">
              <a:avLst/>
            </a:prstGeom>
          </p:spPr>
        </p:pic>
      </p:grpSp>
      <p:sp>
        <p:nvSpPr>
          <p:cNvPr id="17" name="Rectangle 5">
            <a:extLst>
              <a:ext uri="{FF2B5EF4-FFF2-40B4-BE49-F238E27FC236}">
                <a16:creationId xmlns:a16="http://schemas.microsoft.com/office/drawing/2014/main" id="{0DFC713E-3046-426A-A829-F63B4D372B12}"/>
              </a:ext>
            </a:extLst>
          </p:cNvPr>
          <p:cNvSpPr>
            <a:spLocks noChangeArrowheads="1"/>
          </p:cNvSpPr>
          <p:nvPr userDrawn="1"/>
        </p:nvSpPr>
        <p:spPr bwMode="auto">
          <a:xfrm>
            <a:off x="4560116" y="6857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GB" altLang="en-US" sz="10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8" name="Picture 17" descr="A picture containing computer&#10;&#10;Description automatically generated">
            <a:extLst>
              <a:ext uri="{FF2B5EF4-FFF2-40B4-BE49-F238E27FC236}">
                <a16:creationId xmlns:a16="http://schemas.microsoft.com/office/drawing/2014/main" id="{323E6FA9-7465-4C1D-8588-88BDC6A047E8}"/>
              </a:ext>
            </a:extLst>
          </p:cNvPr>
          <p:cNvPicPr/>
          <p:nvPr userDrawn="1"/>
        </p:nvPicPr>
        <p:blipFill rotWithShape="1">
          <a:blip r:embed="rId7" cstate="print">
            <a:alphaModFix amt="20000"/>
            <a:extLst>
              <a:ext uri="{28A0092B-C50C-407E-A947-70E740481C1C}">
                <a14:useLocalDpi xmlns:a14="http://schemas.microsoft.com/office/drawing/2010/main" val="0"/>
              </a:ext>
            </a:extLst>
          </a:blip>
          <a:srcRect l="923" t="32673" b="7634"/>
          <a:stretch/>
        </p:blipFill>
        <p:spPr>
          <a:xfrm>
            <a:off x="-87737" y="1583485"/>
            <a:ext cx="12279737" cy="5274516"/>
          </a:xfrm>
          <a:prstGeom prst="rect">
            <a:avLst/>
          </a:prstGeom>
        </p:spPr>
      </p:pic>
    </p:spTree>
    <p:extLst>
      <p:ext uri="{BB962C8B-B14F-4D97-AF65-F5344CB8AC3E}">
        <p14:creationId xmlns:p14="http://schemas.microsoft.com/office/powerpoint/2010/main" val="1313254366"/>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34E4BDE-7B02-450E-920C-BAD189BF8168}"/>
              </a:ext>
            </a:extLst>
          </p:cNvPr>
          <p:cNvSpPr txBox="1">
            <a:spLocks/>
          </p:cNvSpPr>
          <p:nvPr/>
        </p:nvSpPr>
        <p:spPr>
          <a:xfrm>
            <a:off x="5088834" y="1828669"/>
            <a:ext cx="12192000" cy="576262"/>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Rectangle 13">
            <a:extLst>
              <a:ext uri="{FF2B5EF4-FFF2-40B4-BE49-F238E27FC236}">
                <a16:creationId xmlns:a16="http://schemas.microsoft.com/office/drawing/2014/main" id="{6A512675-6AD8-4181-98FA-7B1B81553AD4}"/>
              </a:ext>
            </a:extLst>
          </p:cNvPr>
          <p:cNvSpPr/>
          <p:nvPr/>
        </p:nvSpPr>
        <p:spPr>
          <a:xfrm>
            <a:off x="193332" y="914205"/>
            <a:ext cx="11033760" cy="2246769"/>
          </a:xfrm>
          <a:prstGeom prst="rect">
            <a:avLst/>
          </a:prstGeom>
        </p:spPr>
        <p:txBody>
          <a:bodyPr wrap="square">
            <a:spAutoFit/>
          </a:bodyPr>
          <a:lstStyle/>
          <a:p>
            <a:pPr algn="ctr"/>
            <a:r>
              <a:rPr lang="en-GB" sz="3200" b="1" dirty="0">
                <a:solidFill>
                  <a:srgbClr val="4F758B"/>
                </a:solidFill>
                <a:latin typeface="Tahoma" panose="020B0604030504040204" pitchFamily="34" charset="0"/>
                <a:ea typeface="Tahoma" panose="020B0604030504040204" pitchFamily="34" charset="0"/>
                <a:cs typeface="Tahoma" panose="020B0604030504040204" pitchFamily="34" charset="0"/>
              </a:rPr>
              <a:t>Clean Oceans Project Identification and Preparation (COPIP) for Sub Saharan Africa</a:t>
            </a:r>
          </a:p>
          <a:p>
            <a:pPr algn="ctr"/>
            <a:endParaRPr lang="en-GB" sz="1200" b="1" dirty="0">
              <a:solidFill>
                <a:srgbClr val="4F758B"/>
              </a:solidFill>
              <a:latin typeface="Tahoma" panose="020B0604030504040204" pitchFamily="34" charset="0"/>
              <a:ea typeface="Tahoma" panose="020B0604030504040204" pitchFamily="34" charset="0"/>
              <a:cs typeface="Tahoma" panose="020B0604030504040204" pitchFamily="34" charset="0"/>
            </a:endParaRPr>
          </a:p>
          <a:p>
            <a:pPr algn="ctr"/>
            <a:r>
              <a:rPr lang="en-US" sz="3200" b="1" dirty="0">
                <a:solidFill>
                  <a:srgbClr val="4F758B"/>
                </a:solidFill>
                <a:latin typeface="Tahoma" panose="020B0604030504040204" pitchFamily="34" charset="0"/>
                <a:ea typeface="Tahoma" panose="020B0604030504040204" pitchFamily="34" charset="0"/>
                <a:cs typeface="Tahoma" panose="020B0604030504040204" pitchFamily="34" charset="0"/>
              </a:rPr>
              <a:t>Introduction presentation</a:t>
            </a:r>
          </a:p>
          <a:p>
            <a:endParaRPr lang="en-US" sz="3200" b="1" dirty="0">
              <a:solidFill>
                <a:srgbClr val="4F758B"/>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a:extLst>
              <a:ext uri="{FF2B5EF4-FFF2-40B4-BE49-F238E27FC236}">
                <a16:creationId xmlns:a16="http://schemas.microsoft.com/office/drawing/2014/main" id="{ED2182C3-6D51-42A7-A74C-FF4D1F6EF4CC}"/>
              </a:ext>
            </a:extLst>
          </p:cNvPr>
          <p:cNvSpPr/>
          <p:nvPr/>
        </p:nvSpPr>
        <p:spPr>
          <a:xfrm>
            <a:off x="10734936" y="6481974"/>
            <a:ext cx="984313" cy="279918"/>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schemeClr val="bg1"/>
                </a:solidFill>
              </a:rPr>
              <a:t>1 of 10</a:t>
            </a:r>
          </a:p>
        </p:txBody>
      </p:sp>
      <p:pic>
        <p:nvPicPr>
          <p:cNvPr id="2" name="Picture 1" descr="A picture containing computer&#10;&#10;Description automatically generated">
            <a:extLst>
              <a:ext uri="{FF2B5EF4-FFF2-40B4-BE49-F238E27FC236}">
                <a16:creationId xmlns:a16="http://schemas.microsoft.com/office/drawing/2014/main" id="{60B3B5C1-6EB0-4585-A5E7-AEBF0FDFDA56}"/>
              </a:ext>
            </a:extLst>
          </p:cNvPr>
          <p:cNvPicPr/>
          <p:nvPr/>
        </p:nvPicPr>
        <p:blipFill rotWithShape="1">
          <a:blip r:embed="rId3" cstate="print">
            <a:alphaModFix amt="50000"/>
            <a:extLst>
              <a:ext uri="{28A0092B-C50C-407E-A947-70E740481C1C}">
                <a14:useLocalDpi xmlns:a14="http://schemas.microsoft.com/office/drawing/2010/main" val="0"/>
              </a:ext>
            </a:extLst>
          </a:blip>
          <a:srcRect l="1631" t="32673" b="7634"/>
          <a:stretch/>
        </p:blipFill>
        <p:spPr>
          <a:xfrm>
            <a:off x="0" y="1583484"/>
            <a:ext cx="12192000" cy="5274516"/>
          </a:xfrm>
          <a:prstGeom prst="rect">
            <a:avLst/>
          </a:prstGeom>
        </p:spPr>
      </p:pic>
    </p:spTree>
    <p:extLst>
      <p:ext uri="{BB962C8B-B14F-4D97-AF65-F5344CB8AC3E}">
        <p14:creationId xmlns:p14="http://schemas.microsoft.com/office/powerpoint/2010/main" val="2926046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EAA5D68-43B7-40E4-80F8-D3C78392BB5E}"/>
              </a:ext>
            </a:extLst>
          </p:cNvPr>
          <p:cNvGrpSpPr/>
          <p:nvPr/>
        </p:nvGrpSpPr>
        <p:grpSpPr>
          <a:xfrm>
            <a:off x="582062" y="237669"/>
            <a:ext cx="11465560" cy="6620331"/>
            <a:chOff x="2165684" y="237669"/>
            <a:chExt cx="9881937" cy="5705931"/>
          </a:xfrm>
        </p:grpSpPr>
        <p:grpSp>
          <p:nvGrpSpPr>
            <p:cNvPr id="7" name="Group 6">
              <a:extLst>
                <a:ext uri="{FF2B5EF4-FFF2-40B4-BE49-F238E27FC236}">
                  <a16:creationId xmlns:a16="http://schemas.microsoft.com/office/drawing/2014/main" id="{1F9C10E2-D5FF-4B5D-9A10-E5B481271D26}"/>
                </a:ext>
              </a:extLst>
            </p:cNvPr>
            <p:cNvGrpSpPr/>
            <p:nvPr/>
          </p:nvGrpSpPr>
          <p:grpSpPr>
            <a:xfrm>
              <a:off x="2165684" y="237669"/>
              <a:ext cx="9881937" cy="5705931"/>
              <a:chOff x="2310063" y="237669"/>
              <a:chExt cx="9881937" cy="5705931"/>
            </a:xfrm>
          </p:grpSpPr>
          <p:pic>
            <p:nvPicPr>
              <p:cNvPr id="6" name="Picture 5" descr="A screenshot of a cell phone&#10;&#10;Description automatically generated">
                <a:extLst>
                  <a:ext uri="{FF2B5EF4-FFF2-40B4-BE49-F238E27FC236}">
                    <a16:creationId xmlns:a16="http://schemas.microsoft.com/office/drawing/2014/main" id="{658AF7AA-1E8F-4455-A58B-4EFF0C6193EA}"/>
                  </a:ext>
                </a:extLst>
              </p:cNvPr>
              <p:cNvPicPr/>
              <p:nvPr/>
            </p:nvPicPr>
            <p:blipFill rotWithShape="1">
              <a:blip r:embed="rId3" cstate="print">
                <a:extLst>
                  <a:ext uri="{28A0092B-C50C-407E-A947-70E740481C1C}">
                    <a14:useLocalDpi xmlns:a14="http://schemas.microsoft.com/office/drawing/2010/main" val="0"/>
                  </a:ext>
                </a:extLst>
              </a:blip>
              <a:srcRect t="12698" b="26241"/>
              <a:stretch/>
            </p:blipFill>
            <p:spPr>
              <a:xfrm>
                <a:off x="2547873" y="237669"/>
                <a:ext cx="9644127" cy="5705931"/>
              </a:xfrm>
              <a:prstGeom prst="rect">
                <a:avLst/>
              </a:prstGeom>
            </p:spPr>
          </p:pic>
          <p:sp>
            <p:nvSpPr>
              <p:cNvPr id="2" name="Rectangle 1">
                <a:extLst>
                  <a:ext uri="{FF2B5EF4-FFF2-40B4-BE49-F238E27FC236}">
                    <a16:creationId xmlns:a16="http://schemas.microsoft.com/office/drawing/2014/main" id="{DA227FD7-FE00-4D3B-B29C-0C5FDEE914CD}"/>
                  </a:ext>
                </a:extLst>
              </p:cNvPr>
              <p:cNvSpPr/>
              <p:nvPr/>
            </p:nvSpPr>
            <p:spPr>
              <a:xfrm>
                <a:off x="2310063" y="1624263"/>
                <a:ext cx="2454442" cy="21897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a:extLst>
                <a:ext uri="{FF2B5EF4-FFF2-40B4-BE49-F238E27FC236}">
                  <a16:creationId xmlns:a16="http://schemas.microsoft.com/office/drawing/2014/main" id="{C4064CAB-F6DF-4E6B-9034-E516FD834075}"/>
                </a:ext>
              </a:extLst>
            </p:cNvPr>
            <p:cNvSpPr/>
            <p:nvPr/>
          </p:nvSpPr>
          <p:spPr>
            <a:xfrm>
              <a:off x="2555184" y="499279"/>
              <a:ext cx="765531" cy="1221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EBA4D04C-E84C-488E-9248-A63B842D672A}"/>
              </a:ext>
            </a:extLst>
          </p:cNvPr>
          <p:cNvSpPr txBox="1"/>
          <p:nvPr/>
        </p:nvSpPr>
        <p:spPr>
          <a:xfrm>
            <a:off x="12834" y="1870599"/>
            <a:ext cx="2567216"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Who we are</a:t>
            </a:r>
          </a:p>
        </p:txBody>
      </p:sp>
      <p:pic>
        <p:nvPicPr>
          <p:cNvPr id="3" name="Picture 2">
            <a:extLst>
              <a:ext uri="{FF2B5EF4-FFF2-40B4-BE49-F238E27FC236}">
                <a16:creationId xmlns:a16="http://schemas.microsoft.com/office/drawing/2014/main" id="{F2022478-DE65-4D07-81FC-E033E0B4984B}"/>
              </a:ext>
            </a:extLst>
          </p:cNvPr>
          <p:cNvPicPr>
            <a:picLocks noChangeAspect="1"/>
          </p:cNvPicPr>
          <p:nvPr/>
        </p:nvPicPr>
        <p:blipFill>
          <a:blip r:embed="rId4"/>
          <a:stretch>
            <a:fillRect/>
          </a:stretch>
        </p:blipFill>
        <p:spPr>
          <a:xfrm>
            <a:off x="5177920" y="237669"/>
            <a:ext cx="3613973" cy="1322803"/>
          </a:xfrm>
          <a:prstGeom prst="rect">
            <a:avLst/>
          </a:prstGeom>
        </p:spPr>
      </p:pic>
    </p:spTree>
    <p:extLst>
      <p:ext uri="{BB962C8B-B14F-4D97-AF65-F5344CB8AC3E}">
        <p14:creationId xmlns:p14="http://schemas.microsoft.com/office/powerpoint/2010/main" val="2293572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C2701A-64A2-4805-8E34-EF177915B9AC}"/>
              </a:ext>
            </a:extLst>
          </p:cNvPr>
          <p:cNvPicPr>
            <a:picLocks noChangeAspect="1"/>
          </p:cNvPicPr>
          <p:nvPr/>
        </p:nvPicPr>
        <p:blipFill rotWithShape="1">
          <a:blip r:embed="rId3"/>
          <a:srcRect t="4966"/>
          <a:stretch/>
        </p:blipFill>
        <p:spPr>
          <a:xfrm>
            <a:off x="1579299" y="806268"/>
            <a:ext cx="6716427" cy="5846755"/>
          </a:xfrm>
          <a:prstGeom prst="rect">
            <a:avLst/>
          </a:prstGeom>
        </p:spPr>
      </p:pic>
      <p:sp>
        <p:nvSpPr>
          <p:cNvPr id="5" name="TextBox 4">
            <a:extLst>
              <a:ext uri="{FF2B5EF4-FFF2-40B4-BE49-F238E27FC236}">
                <a16:creationId xmlns:a16="http://schemas.microsoft.com/office/drawing/2014/main" id="{94B30190-31AA-4D9F-B0DF-AB963F2FB84C}"/>
              </a:ext>
            </a:extLst>
          </p:cNvPr>
          <p:cNvSpPr txBox="1"/>
          <p:nvPr/>
        </p:nvSpPr>
        <p:spPr>
          <a:xfrm>
            <a:off x="380010" y="436936"/>
            <a:ext cx="2690736"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The Problem</a:t>
            </a:r>
          </a:p>
        </p:txBody>
      </p:sp>
      <p:pic>
        <p:nvPicPr>
          <p:cNvPr id="6" name="Picture 5">
            <a:extLst>
              <a:ext uri="{FF2B5EF4-FFF2-40B4-BE49-F238E27FC236}">
                <a16:creationId xmlns:a16="http://schemas.microsoft.com/office/drawing/2014/main" id="{8062520C-F143-4A03-9057-7B6728FD134E}"/>
              </a:ext>
            </a:extLst>
          </p:cNvPr>
          <p:cNvPicPr>
            <a:picLocks noChangeAspect="1"/>
          </p:cNvPicPr>
          <p:nvPr/>
        </p:nvPicPr>
        <p:blipFill>
          <a:blip r:embed="rId4"/>
          <a:stretch>
            <a:fillRect/>
          </a:stretch>
        </p:blipFill>
        <p:spPr>
          <a:xfrm>
            <a:off x="8295726" y="6181262"/>
            <a:ext cx="3560669" cy="471761"/>
          </a:xfrm>
          <a:prstGeom prst="rect">
            <a:avLst/>
          </a:prstGeom>
        </p:spPr>
      </p:pic>
      <p:sp>
        <p:nvSpPr>
          <p:cNvPr id="8" name="TextBox 7">
            <a:extLst>
              <a:ext uri="{FF2B5EF4-FFF2-40B4-BE49-F238E27FC236}">
                <a16:creationId xmlns:a16="http://schemas.microsoft.com/office/drawing/2014/main" id="{789F18C4-C35B-4BA1-9F64-0DA7A9B175C4}"/>
              </a:ext>
            </a:extLst>
          </p:cNvPr>
          <p:cNvSpPr txBox="1"/>
          <p:nvPr/>
        </p:nvSpPr>
        <p:spPr>
          <a:xfrm>
            <a:off x="8108070" y="1285372"/>
            <a:ext cx="3519823" cy="923330"/>
          </a:xfrm>
          <a:prstGeom prst="rect">
            <a:avLst/>
          </a:prstGeom>
          <a:noFill/>
        </p:spPr>
        <p:txBody>
          <a:bodyPr wrap="square">
            <a:spAutoFit/>
          </a:bodyPr>
          <a:lstStyle/>
          <a:p>
            <a:pPr algn="ctr"/>
            <a:r>
              <a:rPr lang="en-US" sz="1800" b="1" dirty="0">
                <a:solidFill>
                  <a:srgbClr val="4F758B"/>
                </a:solidFill>
                <a:latin typeface="Tahoma" panose="020B0604030504040204" pitchFamily="34" charset="0"/>
                <a:ea typeface="Tahoma" panose="020B0604030504040204" pitchFamily="34" charset="0"/>
                <a:cs typeface="Tahoma" panose="020B0604030504040204" pitchFamily="34" charset="0"/>
              </a:rPr>
              <a:t>Mass of river plastics floating into the oceans in tonnes per year</a:t>
            </a:r>
          </a:p>
        </p:txBody>
      </p:sp>
    </p:spTree>
    <p:extLst>
      <p:ext uri="{BB962C8B-B14F-4D97-AF65-F5344CB8AC3E}">
        <p14:creationId xmlns:p14="http://schemas.microsoft.com/office/powerpoint/2010/main" val="350647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D6BA85-448A-4517-BCF5-75E213E0FA0B}"/>
              </a:ext>
            </a:extLst>
          </p:cNvPr>
          <p:cNvPicPr>
            <a:picLocks noChangeAspect="1"/>
          </p:cNvPicPr>
          <p:nvPr/>
        </p:nvPicPr>
        <p:blipFill>
          <a:blip r:embed="rId3"/>
          <a:stretch>
            <a:fillRect/>
          </a:stretch>
        </p:blipFill>
        <p:spPr>
          <a:xfrm>
            <a:off x="2536356" y="209286"/>
            <a:ext cx="5672679" cy="6648713"/>
          </a:xfrm>
          <a:prstGeom prst="rect">
            <a:avLst/>
          </a:prstGeom>
        </p:spPr>
      </p:pic>
      <p:sp>
        <p:nvSpPr>
          <p:cNvPr id="9" name="TextBox 8">
            <a:extLst>
              <a:ext uri="{FF2B5EF4-FFF2-40B4-BE49-F238E27FC236}">
                <a16:creationId xmlns:a16="http://schemas.microsoft.com/office/drawing/2014/main" id="{229BE310-8DFF-4E73-BD3C-1AE8CDD287EB}"/>
              </a:ext>
            </a:extLst>
          </p:cNvPr>
          <p:cNvSpPr txBox="1"/>
          <p:nvPr/>
        </p:nvSpPr>
        <p:spPr>
          <a:xfrm>
            <a:off x="8108070" y="1285372"/>
            <a:ext cx="3696003" cy="923330"/>
          </a:xfrm>
          <a:prstGeom prst="rect">
            <a:avLst/>
          </a:prstGeom>
          <a:noFill/>
        </p:spPr>
        <p:txBody>
          <a:bodyPr wrap="square">
            <a:spAutoFit/>
          </a:bodyPr>
          <a:lstStyle/>
          <a:p>
            <a:pPr algn="ctr"/>
            <a:r>
              <a:rPr lang="en-US" sz="1800" b="1" dirty="0">
                <a:solidFill>
                  <a:srgbClr val="4F758B"/>
                </a:solidFill>
                <a:latin typeface="Tahoma" panose="020B0604030504040204" pitchFamily="34" charset="0"/>
                <a:ea typeface="Tahoma" panose="020B0604030504040204" pitchFamily="34" charset="0"/>
                <a:cs typeface="Tahoma" panose="020B0604030504040204" pitchFamily="34" charset="0"/>
              </a:rPr>
              <a:t>Largest coastal cities in </a:t>
            </a:r>
          </a:p>
          <a:p>
            <a:pPr algn="ctr"/>
            <a:r>
              <a:rPr lang="en-US" sz="1800" b="1" dirty="0">
                <a:solidFill>
                  <a:srgbClr val="4F758B"/>
                </a:solidFill>
                <a:latin typeface="Tahoma" panose="020B0604030504040204" pitchFamily="34" charset="0"/>
                <a:ea typeface="Tahoma" panose="020B0604030504040204" pitchFamily="34" charset="0"/>
                <a:cs typeface="Tahoma" panose="020B0604030504040204" pitchFamily="34" charset="0"/>
              </a:rPr>
              <a:t>Sub-Saharan Africa </a:t>
            </a:r>
          </a:p>
          <a:p>
            <a:pPr algn="ctr"/>
            <a:r>
              <a:rPr lang="en-US" sz="1800" b="1" dirty="0">
                <a:solidFill>
                  <a:srgbClr val="4F758B"/>
                </a:solidFill>
                <a:latin typeface="Tahoma" panose="020B0604030504040204" pitchFamily="34" charset="0"/>
                <a:ea typeface="Tahoma" panose="020B0604030504040204" pitchFamily="34" charset="0"/>
                <a:cs typeface="Tahoma" panose="020B0604030504040204" pitchFamily="34" charset="0"/>
              </a:rPr>
              <a:t>(less than 50km from the sea)</a:t>
            </a:r>
          </a:p>
        </p:txBody>
      </p:sp>
      <p:sp>
        <p:nvSpPr>
          <p:cNvPr id="11" name="TextBox 10">
            <a:extLst>
              <a:ext uri="{FF2B5EF4-FFF2-40B4-BE49-F238E27FC236}">
                <a16:creationId xmlns:a16="http://schemas.microsoft.com/office/drawing/2014/main" id="{A705CB44-22EE-43A6-8A29-DAA0D84C47E4}"/>
              </a:ext>
            </a:extLst>
          </p:cNvPr>
          <p:cNvSpPr txBox="1"/>
          <p:nvPr/>
        </p:nvSpPr>
        <p:spPr>
          <a:xfrm>
            <a:off x="-154380" y="472562"/>
            <a:ext cx="2690736"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The Problem</a:t>
            </a:r>
          </a:p>
        </p:txBody>
      </p:sp>
    </p:spTree>
    <p:extLst>
      <p:ext uri="{BB962C8B-B14F-4D97-AF65-F5344CB8AC3E}">
        <p14:creationId xmlns:p14="http://schemas.microsoft.com/office/powerpoint/2010/main" val="164462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29BE310-8DFF-4E73-BD3C-1AE8CDD287EB}"/>
              </a:ext>
            </a:extLst>
          </p:cNvPr>
          <p:cNvSpPr txBox="1"/>
          <p:nvPr/>
        </p:nvSpPr>
        <p:spPr>
          <a:xfrm>
            <a:off x="8804106" y="1285372"/>
            <a:ext cx="3519823" cy="923330"/>
          </a:xfrm>
          <a:prstGeom prst="rect">
            <a:avLst/>
          </a:prstGeom>
          <a:noFill/>
        </p:spPr>
        <p:txBody>
          <a:bodyPr wrap="square">
            <a:spAutoFit/>
          </a:bodyPr>
          <a:lstStyle/>
          <a:p>
            <a:pPr algn="ctr"/>
            <a:r>
              <a:rPr lang="en-US" sz="1800" b="1" dirty="0">
                <a:solidFill>
                  <a:srgbClr val="4F758B"/>
                </a:solidFill>
                <a:latin typeface="Tahoma" panose="020B0604030504040204" pitchFamily="34" charset="0"/>
                <a:ea typeface="Tahoma" panose="020B0604030504040204" pitchFamily="34" charset="0"/>
                <a:cs typeface="Tahoma" panose="020B0604030504040204" pitchFamily="34" charset="0"/>
              </a:rPr>
              <a:t>Waste disposal and treatment in Sub-Saharan Africa</a:t>
            </a:r>
          </a:p>
        </p:txBody>
      </p:sp>
      <p:pic>
        <p:nvPicPr>
          <p:cNvPr id="3" name="Picture 2">
            <a:extLst>
              <a:ext uri="{FF2B5EF4-FFF2-40B4-BE49-F238E27FC236}">
                <a16:creationId xmlns:a16="http://schemas.microsoft.com/office/drawing/2014/main" id="{63C1B46D-D9E4-484D-BF55-AB582206BB29}"/>
              </a:ext>
            </a:extLst>
          </p:cNvPr>
          <p:cNvPicPr>
            <a:picLocks noChangeAspect="1"/>
          </p:cNvPicPr>
          <p:nvPr/>
        </p:nvPicPr>
        <p:blipFill rotWithShape="1">
          <a:blip r:embed="rId3"/>
          <a:srcRect t="7823"/>
          <a:stretch/>
        </p:blipFill>
        <p:spPr>
          <a:xfrm>
            <a:off x="1942825" y="1651378"/>
            <a:ext cx="7072202" cy="4312693"/>
          </a:xfrm>
          <a:prstGeom prst="rect">
            <a:avLst/>
          </a:prstGeom>
        </p:spPr>
      </p:pic>
      <p:sp>
        <p:nvSpPr>
          <p:cNvPr id="4" name="TextBox 3">
            <a:extLst>
              <a:ext uri="{FF2B5EF4-FFF2-40B4-BE49-F238E27FC236}">
                <a16:creationId xmlns:a16="http://schemas.microsoft.com/office/drawing/2014/main" id="{94E59889-038A-4C58-88A6-BFEFD7F4E50E}"/>
              </a:ext>
            </a:extLst>
          </p:cNvPr>
          <p:cNvSpPr txBox="1"/>
          <p:nvPr/>
        </p:nvSpPr>
        <p:spPr>
          <a:xfrm>
            <a:off x="380010" y="436936"/>
            <a:ext cx="2690736"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The Problem</a:t>
            </a:r>
          </a:p>
        </p:txBody>
      </p:sp>
    </p:spTree>
    <p:extLst>
      <p:ext uri="{BB962C8B-B14F-4D97-AF65-F5344CB8AC3E}">
        <p14:creationId xmlns:p14="http://schemas.microsoft.com/office/powerpoint/2010/main" val="2027015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B30190-31AA-4D9F-B0DF-AB963F2FB84C}"/>
              </a:ext>
            </a:extLst>
          </p:cNvPr>
          <p:cNvSpPr txBox="1"/>
          <p:nvPr/>
        </p:nvSpPr>
        <p:spPr>
          <a:xfrm>
            <a:off x="137778" y="382345"/>
            <a:ext cx="3151332"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What we will do</a:t>
            </a:r>
          </a:p>
        </p:txBody>
      </p:sp>
      <p:pic>
        <p:nvPicPr>
          <p:cNvPr id="2" name="Picture 1">
            <a:extLst>
              <a:ext uri="{FF2B5EF4-FFF2-40B4-BE49-F238E27FC236}">
                <a16:creationId xmlns:a16="http://schemas.microsoft.com/office/drawing/2014/main" id="{4873ABB9-4458-4804-9BE8-9CA91CDC4A2E}"/>
              </a:ext>
            </a:extLst>
          </p:cNvPr>
          <p:cNvPicPr>
            <a:picLocks noChangeAspect="1"/>
          </p:cNvPicPr>
          <p:nvPr/>
        </p:nvPicPr>
        <p:blipFill rotWithShape="1">
          <a:blip r:embed="rId3"/>
          <a:srcRect t="1887"/>
          <a:stretch/>
        </p:blipFill>
        <p:spPr>
          <a:xfrm>
            <a:off x="518778" y="1199106"/>
            <a:ext cx="10542922" cy="5393929"/>
          </a:xfrm>
          <a:prstGeom prst="rect">
            <a:avLst/>
          </a:prstGeom>
        </p:spPr>
      </p:pic>
    </p:spTree>
    <p:extLst>
      <p:ext uri="{BB962C8B-B14F-4D97-AF65-F5344CB8AC3E}">
        <p14:creationId xmlns:p14="http://schemas.microsoft.com/office/powerpoint/2010/main" val="4071229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E67A6F-AB30-4DE4-9E05-311A1ECFD69E}"/>
              </a:ext>
            </a:extLst>
          </p:cNvPr>
          <p:cNvPicPr>
            <a:picLocks noChangeAspect="1"/>
          </p:cNvPicPr>
          <p:nvPr/>
        </p:nvPicPr>
        <p:blipFill>
          <a:blip r:embed="rId3"/>
          <a:stretch>
            <a:fillRect/>
          </a:stretch>
        </p:blipFill>
        <p:spPr>
          <a:xfrm>
            <a:off x="1682886" y="999153"/>
            <a:ext cx="8983088" cy="5702090"/>
          </a:xfrm>
          <a:prstGeom prst="rect">
            <a:avLst/>
          </a:prstGeom>
        </p:spPr>
      </p:pic>
      <p:sp>
        <p:nvSpPr>
          <p:cNvPr id="4" name="TextBox 3">
            <a:extLst>
              <a:ext uri="{FF2B5EF4-FFF2-40B4-BE49-F238E27FC236}">
                <a16:creationId xmlns:a16="http://schemas.microsoft.com/office/drawing/2014/main" id="{7661EF12-0CF1-4A4D-86BA-1B250A10D594}"/>
              </a:ext>
            </a:extLst>
          </p:cNvPr>
          <p:cNvSpPr txBox="1"/>
          <p:nvPr/>
        </p:nvSpPr>
        <p:spPr>
          <a:xfrm>
            <a:off x="137778" y="382345"/>
            <a:ext cx="3151332"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What we will do</a:t>
            </a:r>
          </a:p>
        </p:txBody>
      </p:sp>
    </p:spTree>
    <p:extLst>
      <p:ext uri="{BB962C8B-B14F-4D97-AF65-F5344CB8AC3E}">
        <p14:creationId xmlns:p14="http://schemas.microsoft.com/office/powerpoint/2010/main" val="328546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50E5D7-67FF-46CE-B5AF-7CFB75B39780}"/>
              </a:ext>
            </a:extLst>
          </p:cNvPr>
          <p:cNvSpPr txBox="1"/>
          <p:nvPr/>
        </p:nvSpPr>
        <p:spPr>
          <a:xfrm>
            <a:off x="137778" y="382345"/>
            <a:ext cx="3151332"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What we will do</a:t>
            </a:r>
          </a:p>
        </p:txBody>
      </p:sp>
      <p:grpSp>
        <p:nvGrpSpPr>
          <p:cNvPr id="16" name="Group 15">
            <a:extLst>
              <a:ext uri="{FF2B5EF4-FFF2-40B4-BE49-F238E27FC236}">
                <a16:creationId xmlns:a16="http://schemas.microsoft.com/office/drawing/2014/main" id="{B6A9E283-BDB6-4416-B44C-80108534DF35}"/>
              </a:ext>
            </a:extLst>
          </p:cNvPr>
          <p:cNvGrpSpPr/>
          <p:nvPr/>
        </p:nvGrpSpPr>
        <p:grpSpPr>
          <a:xfrm>
            <a:off x="656127" y="1204404"/>
            <a:ext cx="10879746" cy="5450395"/>
            <a:chOff x="656127" y="1204404"/>
            <a:chExt cx="10879746" cy="5450395"/>
          </a:xfrm>
        </p:grpSpPr>
        <p:pic>
          <p:nvPicPr>
            <p:cNvPr id="2" name="Picture 1">
              <a:extLst>
                <a:ext uri="{FF2B5EF4-FFF2-40B4-BE49-F238E27FC236}">
                  <a16:creationId xmlns:a16="http://schemas.microsoft.com/office/drawing/2014/main" id="{8956AA54-DB9B-45E1-BB35-334CA4BD084F}"/>
                </a:ext>
              </a:extLst>
            </p:cNvPr>
            <p:cNvPicPr>
              <a:picLocks noChangeAspect="1"/>
            </p:cNvPicPr>
            <p:nvPr/>
          </p:nvPicPr>
          <p:blipFill>
            <a:blip r:embed="rId3"/>
            <a:stretch>
              <a:fillRect/>
            </a:stretch>
          </p:blipFill>
          <p:spPr>
            <a:xfrm>
              <a:off x="656127" y="1204404"/>
              <a:ext cx="10879746" cy="5450395"/>
            </a:xfrm>
            <a:prstGeom prst="rect">
              <a:avLst/>
            </a:prstGeom>
          </p:spPr>
        </p:pic>
        <p:sp>
          <p:nvSpPr>
            <p:cNvPr id="3" name="Rectangle 2">
              <a:extLst>
                <a:ext uri="{FF2B5EF4-FFF2-40B4-BE49-F238E27FC236}">
                  <a16:creationId xmlns:a16="http://schemas.microsoft.com/office/drawing/2014/main" id="{19DC23D7-4C55-4B21-A8F2-4AF65E89865B}"/>
                </a:ext>
              </a:extLst>
            </p:cNvPr>
            <p:cNvSpPr/>
            <p:nvPr/>
          </p:nvSpPr>
          <p:spPr>
            <a:xfrm>
              <a:off x="917797" y="1639147"/>
              <a:ext cx="878774" cy="40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169AC42-ABA0-48AC-A32E-8062D94C86F4}"/>
                </a:ext>
              </a:extLst>
            </p:cNvPr>
            <p:cNvSpPr/>
            <p:nvPr/>
          </p:nvSpPr>
          <p:spPr>
            <a:xfrm>
              <a:off x="1357184" y="2477298"/>
              <a:ext cx="878774" cy="403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0424BBB-22E7-42BD-9169-7B3B9E6ABD4B}"/>
                </a:ext>
              </a:extLst>
            </p:cNvPr>
            <p:cNvSpPr/>
            <p:nvPr/>
          </p:nvSpPr>
          <p:spPr>
            <a:xfrm>
              <a:off x="8256749" y="1538295"/>
              <a:ext cx="364737" cy="201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D44C312-3A19-44B7-94A1-2501283B7498}"/>
                </a:ext>
              </a:extLst>
            </p:cNvPr>
            <p:cNvSpPr/>
            <p:nvPr/>
          </p:nvSpPr>
          <p:spPr>
            <a:xfrm>
              <a:off x="7649129" y="2447874"/>
              <a:ext cx="364737" cy="201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FB003EE-2745-4DD4-A061-9D2D89379936}"/>
                </a:ext>
              </a:extLst>
            </p:cNvPr>
            <p:cNvSpPr/>
            <p:nvPr/>
          </p:nvSpPr>
          <p:spPr>
            <a:xfrm>
              <a:off x="7500407" y="3286671"/>
              <a:ext cx="364737" cy="201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5F6C540-422F-46CB-9C5F-823F91CC17D8}"/>
                </a:ext>
              </a:extLst>
            </p:cNvPr>
            <p:cNvSpPr/>
            <p:nvPr/>
          </p:nvSpPr>
          <p:spPr>
            <a:xfrm>
              <a:off x="2962056" y="4275118"/>
              <a:ext cx="303304" cy="20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C6C49D3C-87C1-4427-B93A-43DD06B55BCC}"/>
                </a:ext>
              </a:extLst>
            </p:cNvPr>
            <p:cNvSpPr txBox="1"/>
            <p:nvPr/>
          </p:nvSpPr>
          <p:spPr>
            <a:xfrm>
              <a:off x="1963241" y="1401445"/>
              <a:ext cx="5803222" cy="584775"/>
            </a:xfrm>
            <a:prstGeom prst="rect">
              <a:avLst/>
            </a:prstGeom>
            <a:solidFill>
              <a:srgbClr val="416680"/>
            </a:solidFill>
          </p:spPr>
          <p:txBody>
            <a:bodyPr wrap="square" rtlCol="0">
              <a:spAutoFit/>
            </a:bodyPr>
            <a:lstStyle/>
            <a:p>
              <a:r>
                <a:rPr lang="en-GB" sz="1600" b="1" dirty="0">
                  <a:solidFill>
                    <a:schemeClr val="bg1"/>
                  </a:solidFill>
                </a:rPr>
                <a:t>Pipeline of EIB, KfW, AFD, other IFIs, regional African organisations</a:t>
              </a:r>
            </a:p>
            <a:p>
              <a:r>
                <a:rPr lang="en-GB" sz="1600" b="1" dirty="0">
                  <a:solidFill>
                    <a:schemeClr val="bg1"/>
                  </a:solidFill>
                </a:rPr>
                <a:t>national, municipalities and private sector prospects</a:t>
              </a:r>
            </a:p>
          </p:txBody>
        </p:sp>
      </p:grpSp>
    </p:spTree>
    <p:extLst>
      <p:ext uri="{BB962C8B-B14F-4D97-AF65-F5344CB8AC3E}">
        <p14:creationId xmlns:p14="http://schemas.microsoft.com/office/powerpoint/2010/main" val="3818372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32DA522-8E3B-49F9-BAEA-AE66235751C1}"/>
              </a:ext>
            </a:extLst>
          </p:cNvPr>
          <p:cNvPicPr>
            <a:picLocks noChangeAspect="1"/>
          </p:cNvPicPr>
          <p:nvPr/>
        </p:nvPicPr>
        <p:blipFill>
          <a:blip r:embed="rId3"/>
          <a:stretch>
            <a:fillRect/>
          </a:stretch>
        </p:blipFill>
        <p:spPr>
          <a:xfrm>
            <a:off x="3567464" y="57150"/>
            <a:ext cx="4181475" cy="6800850"/>
          </a:xfrm>
          <a:prstGeom prst="rect">
            <a:avLst/>
          </a:prstGeom>
        </p:spPr>
      </p:pic>
      <p:sp>
        <p:nvSpPr>
          <p:cNvPr id="4" name="TextBox 3">
            <a:extLst>
              <a:ext uri="{FF2B5EF4-FFF2-40B4-BE49-F238E27FC236}">
                <a16:creationId xmlns:a16="http://schemas.microsoft.com/office/drawing/2014/main" id="{EBA4D04C-E84C-488E-9248-A63B842D672A}"/>
              </a:ext>
            </a:extLst>
          </p:cNvPr>
          <p:cNvSpPr txBox="1"/>
          <p:nvPr/>
        </p:nvSpPr>
        <p:spPr>
          <a:xfrm>
            <a:off x="137778" y="382345"/>
            <a:ext cx="3151332"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What we will do</a:t>
            </a:r>
          </a:p>
        </p:txBody>
      </p:sp>
    </p:spTree>
    <p:extLst>
      <p:ext uri="{BB962C8B-B14F-4D97-AF65-F5344CB8AC3E}">
        <p14:creationId xmlns:p14="http://schemas.microsoft.com/office/powerpoint/2010/main" val="151018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A4D04C-E84C-488E-9248-A63B842D672A}"/>
              </a:ext>
            </a:extLst>
          </p:cNvPr>
          <p:cNvSpPr txBox="1"/>
          <p:nvPr/>
        </p:nvSpPr>
        <p:spPr>
          <a:xfrm>
            <a:off x="137778" y="382345"/>
            <a:ext cx="3151332" cy="523220"/>
          </a:xfrm>
          <a:prstGeom prst="rect">
            <a:avLst/>
          </a:prstGeom>
          <a:noFill/>
        </p:spPr>
        <p:txBody>
          <a:bodyPr wrap="square">
            <a:spAutoFit/>
          </a:bodyPr>
          <a:lstStyle/>
          <a:p>
            <a:pPr algn="ctr"/>
            <a:r>
              <a:rPr lang="en-US" sz="2800" b="1" dirty="0">
                <a:solidFill>
                  <a:srgbClr val="4F758B"/>
                </a:solidFill>
                <a:latin typeface="Tahoma" panose="020B0604030504040204" pitchFamily="34" charset="0"/>
                <a:ea typeface="Tahoma" panose="020B0604030504040204" pitchFamily="34" charset="0"/>
                <a:cs typeface="Tahoma" panose="020B0604030504040204" pitchFamily="34" charset="0"/>
              </a:rPr>
              <a:t>Who we are</a:t>
            </a:r>
          </a:p>
        </p:txBody>
      </p:sp>
      <p:pic>
        <p:nvPicPr>
          <p:cNvPr id="3" name="Picture 2">
            <a:extLst>
              <a:ext uri="{FF2B5EF4-FFF2-40B4-BE49-F238E27FC236}">
                <a16:creationId xmlns:a16="http://schemas.microsoft.com/office/drawing/2014/main" id="{7F6FC22A-FCE0-48D5-BA9A-6557709AD6F4}"/>
              </a:ext>
            </a:extLst>
          </p:cNvPr>
          <p:cNvPicPr>
            <a:picLocks noChangeAspect="1"/>
          </p:cNvPicPr>
          <p:nvPr/>
        </p:nvPicPr>
        <p:blipFill>
          <a:blip r:embed="rId3"/>
          <a:stretch>
            <a:fillRect/>
          </a:stretch>
        </p:blipFill>
        <p:spPr>
          <a:xfrm>
            <a:off x="1889239" y="802663"/>
            <a:ext cx="6589743" cy="5899388"/>
          </a:xfrm>
          <a:prstGeom prst="rect">
            <a:avLst/>
          </a:prstGeom>
        </p:spPr>
      </p:pic>
    </p:spTree>
    <p:extLst>
      <p:ext uri="{BB962C8B-B14F-4D97-AF65-F5344CB8AC3E}">
        <p14:creationId xmlns:p14="http://schemas.microsoft.com/office/powerpoint/2010/main" val="351193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xmto xmlns="538a0331-f187-40dc-99ac-291c8658f909" xsi:nil="true"/>
    <IconOverlay xmlns="http://schemas.microsoft.com/sharepoint/v4" xsi:nil="true"/>
    <Description0 xmlns="538a0331-f187-40dc-99ac-291c8658f909" xsi:nil="true"/>
    <_dlc_DocId xmlns="d4e0ead3-86df-4f0d-aac1-07608b4cd2df">SCRIPTORIA-1473451013-9110</_dlc_DocId>
    <_dlc_DocIdUrl xmlns="d4e0ead3-86df-4f0d-aac1-07608b4cd2df">
      <Url>https://scriptoria.sharepoint.com/Home/des/_layouts/15/DocIdRedir.aspx?ID=SCRIPTORIA-1473451013-9110</Url>
      <Description>SCRIPTORIA-1473451013-9110</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32848C145B424459AF5C7EE04C8987A" ma:contentTypeVersion="15" ma:contentTypeDescription="Create a new document." ma:contentTypeScope="" ma:versionID="e8becff4248a7ec1b76d433aa965b9e0">
  <xsd:schema xmlns:xsd="http://www.w3.org/2001/XMLSchema" xmlns:xs="http://www.w3.org/2001/XMLSchema" xmlns:p="http://schemas.microsoft.com/office/2006/metadata/properties" xmlns:ns2="538a0331-f187-40dc-99ac-291c8658f909" xmlns:ns3="http://schemas.microsoft.com/sharepoint/v4" xmlns:ns4="d4e0ead3-86df-4f0d-aac1-07608b4cd2df" xmlns:ns5="53899188-b46e-4465-8eec-4a9042b31cd9" targetNamespace="http://schemas.microsoft.com/office/2006/metadata/properties" ma:root="true" ma:fieldsID="e7db56b3f74f48c4a3db4bac3e1ee215" ns2:_="" ns3:_="" ns4:_="" ns5:_="">
    <xsd:import namespace="538a0331-f187-40dc-99ac-291c8658f909"/>
    <xsd:import namespace="http://schemas.microsoft.com/sharepoint/v4"/>
    <xsd:import namespace="d4e0ead3-86df-4f0d-aac1-07608b4cd2df"/>
    <xsd:import namespace="53899188-b46e-4465-8eec-4a9042b31c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IconOverlay" minOccurs="0"/>
                <xsd:element ref="ns4:_dlc_DocId" minOccurs="0"/>
                <xsd:element ref="ns4:_dlc_DocIdUrl" minOccurs="0"/>
                <xsd:element ref="ns4:_dlc_DocIdPersistId" minOccurs="0"/>
                <xsd:element ref="ns2:MediaServiceGenerationTime" minOccurs="0"/>
                <xsd:element ref="ns2:MediaServiceEventHashCode" minOccurs="0"/>
                <xsd:element ref="ns5:SharedWithUsers" minOccurs="0"/>
                <xsd:element ref="ns5:SharedWithDetails" minOccurs="0"/>
                <xsd:element ref="ns2:Description0" minOccurs="0"/>
                <xsd:element ref="ns2:MediaServiceAutoKeyPoints" minOccurs="0"/>
                <xsd:element ref="ns2:MediaServiceKeyPoints" minOccurs="0"/>
                <xsd:element ref="ns2:xmt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8a0331-f187-40dc-99ac-291c8658f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Description0" ma:index="22" nillable="true" ma:displayName="Description" ma:internalName="Description0">
      <xsd:simpleType>
        <xsd:restriction base="dms:Text">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xmto" ma:index="25" nillable="true" ma:displayName="Use" ma:internalName="xmto">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e0ead3-86df-4f0d-aac1-07608b4cd2df"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3899188-b46e-4465-8eec-4a9042b31cd9"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54BEBF0-F370-4EB9-BA3C-DBB9993BE3F9}">
  <ds:schemaRefs>
    <ds:schemaRef ds:uri="http://schemas.microsoft.com/sharepoint/v3/contenttype/forms"/>
  </ds:schemaRefs>
</ds:datastoreItem>
</file>

<file path=customXml/itemProps2.xml><?xml version="1.0" encoding="utf-8"?>
<ds:datastoreItem xmlns:ds="http://schemas.openxmlformats.org/officeDocument/2006/customXml" ds:itemID="{02C066E7-564A-4CCE-AEA0-FF811A47CD09}">
  <ds:schemaRefs>
    <ds:schemaRef ds:uri="http://schemas.microsoft.com/office/2006/metadata/properties"/>
    <ds:schemaRef ds:uri="http://schemas.microsoft.com/office/infopath/2007/PartnerControls"/>
    <ds:schemaRef ds:uri="10ae897e-4373-4564-b474-c10a166a4005"/>
  </ds:schemaRefs>
</ds:datastoreItem>
</file>

<file path=customXml/itemProps3.xml><?xml version="1.0" encoding="utf-8"?>
<ds:datastoreItem xmlns:ds="http://schemas.openxmlformats.org/officeDocument/2006/customXml" ds:itemID="{C1BAD04C-A4EC-4CAA-8BE4-756BCA352608}"/>
</file>

<file path=customXml/itemProps4.xml><?xml version="1.0" encoding="utf-8"?>
<ds:datastoreItem xmlns:ds="http://schemas.openxmlformats.org/officeDocument/2006/customXml" ds:itemID="{83C9D7CD-D109-4E7E-B623-3896619A7450}"/>
</file>

<file path=docProps/app.xml><?xml version="1.0" encoding="utf-8"?>
<Properties xmlns="http://schemas.openxmlformats.org/officeDocument/2006/extended-properties" xmlns:vt="http://schemas.openxmlformats.org/officeDocument/2006/docPropsVTypes">
  <Template>BORESHA Team Meeting 11 May 2020</Template>
  <TotalTime>451</TotalTime>
  <Words>468</Words>
  <Application>Microsoft Office PowerPoint</Application>
  <PresentationFormat>Widescreen</PresentationFormat>
  <Paragraphs>43</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Kapila, Sunita</dc:creator>
  <cp:lastModifiedBy>Hutchison, Lorraine</cp:lastModifiedBy>
  <cp:revision>34</cp:revision>
  <dcterms:created xsi:type="dcterms:W3CDTF">2020-05-22T12:49:16Z</dcterms:created>
  <dcterms:modified xsi:type="dcterms:W3CDTF">2020-10-29T12:18:14Z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0x010100A32848C145B424459AF5C7EE04C8987A</vt:lpwstr>
  </property>
  <property fmtid="{D5CDD505-2E9C-101B-9397-08002B2CF9AE}" pid="3" name="Order">
    <vt:r8>51500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dlc_DocIdItemGuid">
    <vt:lpwstr>065ad742-9969-4086-b331-d16d1cdf9119</vt:lpwstr>
  </property>
</Properties>
</file>